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sldIdLst>
    <p:sldId id="257" r:id="rId2"/>
    <p:sldId id="256" r:id="rId3"/>
    <p:sldId id="258" r:id="rId4"/>
    <p:sldId id="261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rgbClr val="11FFFF"/>
                </a:solidFill>
                <a:latin typeface="+mn-lt"/>
                <a:ea typeface="+mn-ea"/>
                <a:cs typeface="+mn-cs"/>
              </a:defRPr>
            </a:pPr>
            <a:r>
              <a:rPr lang="ka-GE" sz="2800" b="1" dirty="0">
                <a:solidFill>
                  <a:schemeClr val="bg2">
                    <a:lumMod val="50000"/>
                  </a:schemeClr>
                </a:solidFill>
              </a:rPr>
              <a:t>1-7 მაისის ინსპექტირების შედეგები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1-7 მაისის ინსპექტირების შედეგები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31A-4857-9649-6FC0B6DF858E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31A-4857-9649-6FC0B6DF858E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31A-4857-9649-6FC0B6DF85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დააკმაყოფილა</c:v>
                </c:pt>
                <c:pt idx="1">
                  <c:v>ვერ დააკმაყოფილა</c:v>
                </c:pt>
                <c:pt idx="2">
                  <c:v>არ იყო მზად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2401</c:v>
                </c:pt>
                <c:pt idx="1">
                  <c:v>1854</c:v>
                </c:pt>
                <c:pt idx="2">
                  <c:v>3084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31A-4857-9649-6FC0B6DF858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3335174249052201"/>
          <c:y val="0.25127420998980632"/>
          <c:w val="0.73329651501895599"/>
          <c:h val="0.176374742148057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03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25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751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22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30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94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735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1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1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2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74876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8999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7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8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70134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838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5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  <p:sldLayoutId id="2147484002" r:id="rId12"/>
    <p:sldLayoutId id="2147484003" r:id="rId13"/>
    <p:sldLayoutId id="2147484004" r:id="rId14"/>
    <p:sldLayoutId id="2147484005" r:id="rId15"/>
    <p:sldLayoutId id="2147484006" r:id="rId16"/>
    <p:sldLayoutId id="21474840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sz="3200" dirty="0" smtClean="0">
                <a:latin typeface="Sylfaen" panose="010A0502050306030303" pitchFamily="18" charset="0"/>
              </a:rPr>
              <a:t>სამუშაო ადგილებზე</a:t>
            </a:r>
            <a:r>
              <a:rPr lang="en-US" sz="3200" dirty="0" smtClean="0">
                <a:latin typeface="Sylfaen" panose="010A0502050306030303" pitchFamily="18" charset="0"/>
              </a:rPr>
              <a:t> </a:t>
            </a:r>
            <a:r>
              <a:rPr lang="ka-GE" sz="3200" dirty="0" smtClean="0">
                <a:latin typeface="Sylfaen" panose="010A0502050306030303" pitchFamily="18" charset="0"/>
              </a:rPr>
              <a:t>ახალი </a:t>
            </a:r>
            <a:r>
              <a:rPr lang="ka-GE" sz="3200" dirty="0">
                <a:latin typeface="Sylfaen" panose="010A0502050306030303" pitchFamily="18" charset="0"/>
              </a:rPr>
              <a:t>კორონავირუსით  (</a:t>
            </a:r>
            <a:r>
              <a:rPr lang="en-US" sz="3200" dirty="0">
                <a:latin typeface="Sylfaen" panose="010A0502050306030303" pitchFamily="18" charset="0"/>
              </a:rPr>
              <a:t>SARS-COV-2) </a:t>
            </a:r>
            <a:r>
              <a:rPr lang="ka-GE" sz="3200" dirty="0">
                <a:latin typeface="Sylfaen" panose="010A0502050306030303" pitchFamily="18" charset="0"/>
              </a:rPr>
              <a:t>გამოწვეული ინფექციის  (</a:t>
            </a:r>
            <a:r>
              <a:rPr lang="en-US" sz="3200" dirty="0">
                <a:latin typeface="Sylfaen" panose="010A0502050306030303" pitchFamily="18" charset="0"/>
              </a:rPr>
              <a:t>COVID-19) </a:t>
            </a:r>
            <a:r>
              <a:rPr lang="ka-GE" sz="3200" dirty="0" smtClean="0">
                <a:latin typeface="Sylfaen" panose="010A0502050306030303" pitchFamily="18" charset="0"/>
              </a:rPr>
              <a:t>გავრცელების პრენეციული ღონისძიებები</a:t>
            </a:r>
            <a:endParaRPr lang="ka-GE" sz="3200" dirty="0">
              <a:latin typeface="Sylfaen" panose="010A050205030603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შრომის პირობების ინსპექტირება - </a:t>
            </a:r>
          </a:p>
          <a:p>
            <a:r>
              <a:rPr lang="ka-GE" dirty="0" smtClean="0"/>
              <a:t>ეკონომიკის ამოქმედება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48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837" y="193964"/>
            <a:ext cx="9886827" cy="67002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2020 </a:t>
            </a: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წლის 24 მარტი-4 აპრილი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764" y="1371600"/>
            <a:ext cx="10931236" cy="5141742"/>
          </a:xfrm>
        </p:spPr>
        <p:txBody>
          <a:bodyPr>
            <a:normAutofit fontScale="55000" lnSpcReduction="20000"/>
          </a:bodyPr>
          <a:lstStyle/>
          <a:p>
            <a:pPr lvl="0">
              <a:lnSpc>
                <a:spcPct val="120000"/>
              </a:lnSpc>
            </a:pPr>
            <a:endParaRPr lang="ka-GE" sz="3500" b="1" dirty="0" smtClean="0">
              <a:latin typeface="Sylfaen" panose="010A0502050306030303" pitchFamily="18" charset="0"/>
            </a:endParaRPr>
          </a:p>
          <a:p>
            <a:pPr lvl="0">
              <a:lnSpc>
                <a:spcPct val="120000"/>
              </a:lnSpc>
            </a:pPr>
            <a:endParaRPr lang="ka-GE" sz="3500" b="1" dirty="0">
              <a:latin typeface="Sylfaen" panose="010A0502050306030303" pitchFamily="18" charset="0"/>
            </a:endParaRPr>
          </a:p>
          <a:p>
            <a:pPr lvl="0">
              <a:lnSpc>
                <a:spcPct val="120000"/>
              </a:lnSpc>
            </a:pPr>
            <a:r>
              <a:rPr lang="ka-GE" sz="3500" b="1" dirty="0" smtClean="0">
                <a:latin typeface="Sylfaen" panose="010A0502050306030303" pitchFamily="18" charset="0"/>
              </a:rPr>
              <a:t>24 მარტს მიღებული იქნა   </a:t>
            </a:r>
            <a:r>
              <a:rPr lang="ka-GE" sz="3500" b="1" dirty="0" smtClean="0">
                <a:latin typeface="BPG Nino Mtavruli" panose="02000506000000020004" pitchFamily="2" charset="0"/>
              </a:rPr>
              <a:t>#</a:t>
            </a:r>
            <a:r>
              <a:rPr lang="ka-GE" sz="3500" b="1" dirty="0" smtClean="0">
                <a:latin typeface="Sylfaen" panose="010A0502050306030303" pitchFamily="18" charset="0"/>
              </a:rPr>
              <a:t>01-120/ო ბრძანება, რომლითაც </a:t>
            </a:r>
            <a:r>
              <a:rPr lang="ka-GE" sz="3500" b="1" dirty="0">
                <a:latin typeface="Sylfaen" panose="010A0502050306030303" pitchFamily="18" charset="0"/>
              </a:rPr>
              <a:t>განისაზღვრა სამუშაო ადგილებზე ახალი კორონავირუსის (</a:t>
            </a:r>
            <a:r>
              <a:rPr lang="en-US" sz="3500" b="1" dirty="0">
                <a:latin typeface="Sylfaen" panose="010A0502050306030303" pitchFamily="18" charset="0"/>
              </a:rPr>
              <a:t>COVID-19) </a:t>
            </a:r>
            <a:r>
              <a:rPr lang="ka-GE" sz="3500" b="1" dirty="0">
                <a:latin typeface="Sylfaen" panose="010A0502050306030303" pitchFamily="18" charset="0"/>
              </a:rPr>
              <a:t>გავრცელების თავიდან აცილების </a:t>
            </a:r>
            <a:r>
              <a:rPr lang="ka-GE" sz="3500" b="1" dirty="0" smtClean="0">
                <a:latin typeface="Sylfaen" panose="010A0502050306030303" pitchFamily="18" charset="0"/>
              </a:rPr>
              <a:t>მიზნით შემუშავებული რეკომენდაციები სექტორული მიმართულებით</a:t>
            </a:r>
            <a:r>
              <a:rPr lang="ka-GE" sz="3500" dirty="0" smtClean="0">
                <a:latin typeface="Sylfaen" panose="010A0502050306030303" pitchFamily="18" charset="0"/>
              </a:rPr>
              <a:t>: 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ka-GE" sz="2500" dirty="0" smtClean="0">
                <a:latin typeface="Sylfaen" panose="010A0502050306030303" pitchFamily="18" charset="0"/>
              </a:rPr>
              <a:t>1.ზოგადი რეკომენდაციები; 2. სამშენებლო; 3. სასაზღვრო-გამშვები პუნქტები; 4. სასტუმრო/განთავსება; 5. მომსახურება </a:t>
            </a:r>
            <a:r>
              <a:rPr lang="ka-GE" sz="2500" dirty="0">
                <a:latin typeface="Sylfaen" panose="010A0502050306030303" pitchFamily="18" charset="0"/>
              </a:rPr>
              <a:t>(აფთიაქები,ბანკები,მარკეტები,სავაჭრო </a:t>
            </a:r>
            <a:r>
              <a:rPr lang="ka-GE" sz="2500" dirty="0" smtClean="0">
                <a:latin typeface="Sylfaen" panose="010A0502050306030303" pitchFamily="18" charset="0"/>
              </a:rPr>
              <a:t>ობიექტები);  6. ტრანსპორტი; 7. სამთომოპოვებით </a:t>
            </a:r>
            <a:r>
              <a:rPr lang="ka-GE" sz="2500" dirty="0">
                <a:latin typeface="Sylfaen" panose="010A0502050306030303" pitchFamily="18" charset="0"/>
              </a:rPr>
              <a:t>მრეწველობა;</a:t>
            </a:r>
            <a:endParaRPr lang="en-US" sz="2500" dirty="0">
              <a:latin typeface="Sylfaen" panose="010A0502050306030303" pitchFamily="18" charset="0"/>
            </a:endParaRPr>
          </a:p>
          <a:p>
            <a:pPr lvl="0">
              <a:lnSpc>
                <a:spcPct val="120000"/>
              </a:lnSpc>
            </a:pPr>
            <a:r>
              <a:rPr lang="ka-GE" sz="3500" b="1" dirty="0" smtClean="0">
                <a:latin typeface="Sylfaen" panose="010A0502050306030303" pitchFamily="18" charset="0"/>
              </a:rPr>
              <a:t>30 მარტს </a:t>
            </a:r>
            <a:r>
              <a:rPr lang="ka-GE" sz="3500" b="1" dirty="0">
                <a:latin typeface="BPG Nino Mtavruli" panose="02000506000000020004" pitchFamily="2" charset="0"/>
              </a:rPr>
              <a:t># </a:t>
            </a:r>
            <a:r>
              <a:rPr lang="ka-GE" sz="3500" b="1" dirty="0" smtClean="0">
                <a:latin typeface="Sylfaen" panose="010A0502050306030303" pitchFamily="18" charset="0"/>
              </a:rPr>
              <a:t>01-120/ო ბრძანებაში განხორციელდა ცვლილება და დამტებით განისაზღვრა 3 რეკომენდაცია</a:t>
            </a:r>
            <a:r>
              <a:rPr lang="ka-GE" sz="3500" dirty="0" smtClean="0">
                <a:latin typeface="Sylfaen" panose="010A0502050306030303" pitchFamily="18" charset="0"/>
              </a:rPr>
              <a:t>: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ka-GE" sz="2500" dirty="0" smtClean="0">
                <a:latin typeface="Sylfaen" panose="010A0502050306030303" pitchFamily="18" charset="0"/>
              </a:rPr>
              <a:t>8. დამამუშავებელი მრეწველობა; 9.  </a:t>
            </a:r>
            <a:r>
              <a:rPr lang="ka-GE" sz="2500" dirty="0">
                <a:latin typeface="Sylfaen" panose="010A0502050306030303" pitchFamily="18" charset="0"/>
              </a:rPr>
              <a:t>საგამომცემლო საქმიანობა (ბეჭდური მედიის, წიგნების და ბროშურების გამოცემა</a:t>
            </a:r>
            <a:r>
              <a:rPr lang="ka-GE" sz="2500" dirty="0" smtClean="0">
                <a:latin typeface="Sylfaen" panose="010A0502050306030303" pitchFamily="18" charset="0"/>
              </a:rPr>
              <a:t>); 10.  </a:t>
            </a:r>
            <a:r>
              <a:rPr lang="ka-GE" sz="2500" dirty="0">
                <a:latin typeface="Sylfaen" panose="010A0502050306030303" pitchFamily="18" charset="0"/>
              </a:rPr>
              <a:t>ელექტროენერგიის მიწოდება, წყლის დაგროვება/დამუშავება/განაწილება და ნარჩენების </a:t>
            </a:r>
            <a:r>
              <a:rPr lang="ka-GE" sz="2500" dirty="0" smtClean="0">
                <a:latin typeface="Sylfaen" panose="010A0502050306030303" pitchFamily="18" charset="0"/>
              </a:rPr>
              <a:t>მართვა</a:t>
            </a:r>
          </a:p>
          <a:p>
            <a:pPr>
              <a:lnSpc>
                <a:spcPct val="120000"/>
              </a:lnSpc>
            </a:pPr>
            <a:r>
              <a:rPr lang="ka-GE" sz="3500" b="1" dirty="0">
                <a:latin typeface="Sylfaen" panose="010A0502050306030303" pitchFamily="18" charset="0"/>
              </a:rPr>
              <a:t>4 აპრილს </a:t>
            </a:r>
            <a:r>
              <a:rPr lang="ka-GE" sz="3500" b="1" dirty="0" smtClean="0">
                <a:latin typeface="Sylfaen" panose="010A0502050306030303" pitchFamily="18" charset="0"/>
              </a:rPr>
              <a:t> მიღებულ იქნა </a:t>
            </a:r>
            <a:r>
              <a:rPr lang="ka-GE" sz="3500" b="1" dirty="0">
                <a:latin typeface="BPG Nino Mtavruli" panose="02000506000000020004" pitchFamily="2" charset="0"/>
              </a:rPr>
              <a:t># </a:t>
            </a:r>
            <a:r>
              <a:rPr lang="ka-GE" sz="3500" b="1" dirty="0" smtClean="0">
                <a:latin typeface="Sylfaen" panose="010A0502050306030303" pitchFamily="18" charset="0"/>
              </a:rPr>
              <a:t>01-149/ო ბრძანება, რომლითაც გაუქმნდა </a:t>
            </a:r>
            <a:r>
              <a:rPr lang="ka-GE" sz="3500" b="1" dirty="0">
                <a:latin typeface="BPG Nino Mtavruli" panose="02000506000000020004" pitchFamily="2" charset="0"/>
              </a:rPr>
              <a:t># </a:t>
            </a:r>
            <a:r>
              <a:rPr lang="ka-GE" sz="3500" b="1" dirty="0" smtClean="0">
                <a:latin typeface="Sylfaen" panose="010A0502050306030303" pitchFamily="18" charset="0"/>
              </a:rPr>
              <a:t>01-120/ო ბრძანება და განისაზღვრა ჯამში </a:t>
            </a:r>
            <a:r>
              <a:rPr lang="ka-GE" sz="3500" b="1" dirty="0">
                <a:latin typeface="Sylfaen" panose="010A0502050306030303" pitchFamily="18" charset="0"/>
              </a:rPr>
              <a:t>15 </a:t>
            </a:r>
            <a:r>
              <a:rPr lang="ka-GE" sz="3500" b="1" dirty="0" smtClean="0">
                <a:latin typeface="Sylfaen" panose="010A0502050306030303" pitchFamily="18" charset="0"/>
              </a:rPr>
              <a:t>რეკომენდაცია: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ka-GE" sz="2500" dirty="0" smtClean="0">
                <a:latin typeface="Sylfaen" panose="010A0502050306030303" pitchFamily="18" charset="0"/>
              </a:rPr>
              <a:t>11. დასაქმებულთა </a:t>
            </a:r>
            <a:r>
              <a:rPr lang="ka-GE" sz="2500" dirty="0">
                <a:latin typeface="Sylfaen" panose="010A0502050306030303" pitchFamily="18" charset="0"/>
              </a:rPr>
              <a:t>ტრანსპორტირებასთან </a:t>
            </a:r>
            <a:r>
              <a:rPr lang="ka-GE" sz="2500" dirty="0" smtClean="0">
                <a:latin typeface="Sylfaen" panose="010A0502050306030303" pitchFamily="18" charset="0"/>
              </a:rPr>
              <a:t>დაკავშირები; 12.  </a:t>
            </a:r>
            <a:r>
              <a:rPr lang="ka-GE" sz="2500" dirty="0">
                <a:latin typeface="Sylfaen" panose="010A0502050306030303" pitchFamily="18" charset="0"/>
              </a:rPr>
              <a:t>მომსახურების/საოფისე </a:t>
            </a:r>
            <a:r>
              <a:rPr lang="ka-GE" sz="2500" dirty="0" smtClean="0">
                <a:latin typeface="Sylfaen" panose="010A0502050306030303" pitchFamily="18" charset="0"/>
              </a:rPr>
              <a:t>სექტორი; 13.  </a:t>
            </a:r>
            <a:r>
              <a:rPr lang="ka-GE" sz="2500" dirty="0">
                <a:latin typeface="Sylfaen" panose="010A0502050306030303" pitchFamily="18" charset="0"/>
              </a:rPr>
              <a:t>სოფლის </a:t>
            </a:r>
            <a:r>
              <a:rPr lang="ka-GE" sz="2500" dirty="0" smtClean="0">
                <a:latin typeface="Sylfaen" panose="010A0502050306030303" pitchFamily="18" charset="0"/>
              </a:rPr>
              <a:t>მეურნეობის; 14.  წარმოების; 15.  </a:t>
            </a:r>
            <a:r>
              <a:rPr lang="ka-GE" sz="2500" dirty="0">
                <a:latin typeface="Sylfaen" panose="010A0502050306030303" pitchFamily="18" charset="0"/>
              </a:rPr>
              <a:t>მიტანის მომსახურების (ე.წ. „დელივერი სერვისი“/„საკურიერო სერვისი“) საქმიანობებითვის</a:t>
            </a:r>
          </a:p>
          <a:p>
            <a:pPr>
              <a:lnSpc>
                <a:spcPct val="120000"/>
              </a:lnSpc>
              <a:buFont typeface="+mj-lt"/>
              <a:buAutoNum type="arabicPeriod"/>
            </a:pPr>
            <a:endParaRPr lang="ka-GE" dirty="0" smtClean="0"/>
          </a:p>
          <a:p>
            <a:pPr>
              <a:lnSpc>
                <a:spcPct val="120000"/>
              </a:lnSpc>
            </a:pPr>
            <a:endParaRPr lang="ka-GE" dirty="0" smtClean="0"/>
          </a:p>
          <a:p>
            <a:pPr>
              <a:lnSpc>
                <a:spcPct val="120000"/>
              </a:lnSpc>
            </a:pPr>
            <a:endParaRPr lang="ka-GE" dirty="0"/>
          </a:p>
          <a:p>
            <a:pPr lvl="0"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92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1609344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2020 </a:t>
            </a: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წლის 6-27 აპრილი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8472" y="1322704"/>
            <a:ext cx="10602537" cy="5216641"/>
          </a:xfrm>
        </p:spPr>
        <p:txBody>
          <a:bodyPr>
            <a:normAutofit fontScale="70000" lnSpcReduction="20000"/>
          </a:bodyPr>
          <a:lstStyle/>
          <a:p>
            <a:endParaRPr lang="ka-GE" dirty="0" smtClean="0">
              <a:latin typeface="Sylfaen" panose="010A0502050306030303" pitchFamily="18" charset="0"/>
            </a:endParaRPr>
          </a:p>
          <a:p>
            <a:r>
              <a:rPr lang="ka-GE" dirty="0" smtClean="0">
                <a:latin typeface="Sylfaen" panose="010A0502050306030303" pitchFamily="18" charset="0"/>
              </a:rPr>
              <a:t>დამტკიცდა ჯანდაცვის და ეკონომიკის მინისტრების ერთობლივი ბრძანება  №1-1/162 – №01-38/ნ;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განისაზღვრა რეკომენდაციების შესრულების მონიტორინგისა და კონტროლის პროცედურები;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შემუშავდა ინსპექტირების კითხვარი;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შეიქმნა ერთობლი მონიტორინგის ჯგუფები;</a:t>
            </a:r>
          </a:p>
          <a:p>
            <a:pPr marL="0" indent="0">
              <a:buNone/>
            </a:pP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6-27 აპრილის </a:t>
            </a:r>
            <a:r>
              <a:rPr lang="ka-GE" b="1" dirty="0" smtClean="0">
                <a:latin typeface="Sylfaen" panose="010A0502050306030303" pitchFamily="18" charset="0"/>
              </a:rPr>
              <a:t>საანგარიშო პერიოდში:</a:t>
            </a:r>
          </a:p>
          <a:p>
            <a:pPr marL="0" indent="0">
              <a:buNone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ჯამში შემოწმდა </a:t>
            </a: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520 კომპანია </a:t>
            </a:r>
            <a:r>
              <a:rPr lang="ka-GE" dirty="0" smtClean="0">
                <a:latin typeface="Sylfaen" panose="010A0502050306030303" pitchFamily="18" charset="0"/>
              </a:rPr>
              <a:t>ჯანდაცვის რეკომენდაციების შესაბამისობასთან. აქედან: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>
                <a:latin typeface="Sylfaen" panose="010A0502050306030303" pitchFamily="18" charset="0"/>
              </a:rPr>
              <a:t>შემოწმდა 118 ინფრასტრუქტურული პროექტების განმახორციელებელი კომპანია, საიდანაც ჯანდაცვის რეკომენდაციებთან შესაბამისობის მოთხოვნები დააკმაყოფილა 91 კომპანიამ, ხოლო ვერ დააკმაყოფილა 27 კომპანიამ.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>
                <a:latin typeface="Sylfaen" panose="010A0502050306030303" pitchFamily="18" charset="0"/>
              </a:rPr>
              <a:t>სხვა დაშვებული საქმიანობებიდან გადამოწმდა სულ 73 კომპანია, რომელთაგან 59 კომპანიამ დააკმაყოფილა მოთხოვნები, ხოლო 14 კომპანია მოცემული მომენტისთვის არ ეწევა საქმიანობას.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>
                <a:latin typeface="Sylfaen" panose="010A0502050306030303" pitchFamily="18" charset="0"/>
              </a:rPr>
              <a:t>საქმიანობის აღდგენის მოთხოვნით ეკონომიკის სამინისტროს მიერ გადარჩეული კომპანიებისგან სულ შემოწმდა 329 კომპანია. მათგან, 201 კომპანია აკმაყოფილებს მოთხოვნებს, ხოლო 128 კომპანია ვერ აკმაყოფილებს.</a:t>
            </a:r>
            <a:endParaRPr lang="en-US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46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310" y="0"/>
            <a:ext cx="10058400" cy="1364566"/>
          </a:xfrm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2020 </a:t>
            </a:r>
            <a:r>
              <a:rPr lang="ka-GE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</a:rPr>
              <a:t>წლის 27 აპრილი-1 მაისი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310" y="1049320"/>
            <a:ext cx="10447416" cy="6141187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ka-GE" sz="2500" dirty="0" smtClean="0"/>
              <a:t>27.04 - ეკონომიკის გახსნის პროცესისას რეკომენდაციების </a:t>
            </a:r>
            <a:r>
              <a:rPr lang="ka-GE" sz="2500" dirty="0" smtClean="0">
                <a:solidFill>
                  <a:schemeClr val="accent6">
                    <a:lumMod val="75000"/>
                  </a:schemeClr>
                </a:solidFill>
              </a:rPr>
              <a:t>აღსრულების მონიტორნიგი ჯანდაცვის სამინისტრომ აიღო;</a:t>
            </a:r>
          </a:p>
          <a:p>
            <a:pPr>
              <a:lnSpc>
                <a:spcPct val="120000"/>
              </a:lnSpc>
            </a:pPr>
            <a:r>
              <a:rPr lang="ka-GE" sz="2500" dirty="0" smtClean="0"/>
              <a:t>29.04 - სამინისტრომ შექმნა სპეციალური ელექტრონული პორტალი,                                                                                         რომლითაც  ყველა ბიზნეს სუბიექტი რეგისტრირდება;</a:t>
            </a:r>
          </a:p>
          <a:p>
            <a:pPr>
              <a:lnSpc>
                <a:spcPct val="120000"/>
              </a:lnSpc>
            </a:pPr>
            <a:r>
              <a:rPr lang="ka-GE" sz="2500" dirty="0" smtClean="0"/>
              <a:t>ადგილობრივ თუ სექტორულ დონეზე ჩაერთო სხვადასხვა სახელმწიფო ზედამხედველი უწყებები, რომელთა მართვას ახორციელებს სამინისტროს შრომის პირობების ინსპექტირების </a:t>
            </a:r>
            <a:r>
              <a:rPr lang="ka-GE" sz="2500" dirty="0"/>
              <a:t>დეპარტამენტი </a:t>
            </a:r>
            <a:r>
              <a:rPr lang="ka-GE" sz="2500" i="1" dirty="0"/>
              <a:t>(მუნიციპალური </a:t>
            </a:r>
            <a:r>
              <a:rPr lang="ka-GE" sz="2500" i="1" dirty="0" smtClean="0"/>
              <a:t>სამსახურები, გარემოსდაცვითი </a:t>
            </a:r>
            <a:r>
              <a:rPr lang="ka-GE" sz="2500" i="1" dirty="0"/>
              <a:t>ზედამხედველობის </a:t>
            </a:r>
            <a:r>
              <a:rPr lang="ka-GE" sz="2500" i="1" dirty="0" smtClean="0"/>
              <a:t>დეპარტამენტი, შემოსავლების სამსახური, სურსათის </a:t>
            </a:r>
            <a:r>
              <a:rPr lang="ka-GE" sz="2500" i="1" dirty="0"/>
              <a:t>ეროვნლი </a:t>
            </a:r>
            <a:r>
              <a:rPr lang="ka-GE" sz="2500" i="1" dirty="0" smtClean="0"/>
              <a:t>სააგენტო, სსიპ </a:t>
            </a:r>
            <a:r>
              <a:rPr lang="ka-GE" sz="2500" i="1" dirty="0"/>
              <a:t>სამშენებლო და ტენიკური ზედამხედველობის </a:t>
            </a:r>
            <a:r>
              <a:rPr lang="ka-GE" sz="2500" i="1" dirty="0" smtClean="0"/>
              <a:t>სააგენტო, </a:t>
            </a:r>
            <a:r>
              <a:rPr lang="ka-GE" sz="2500" i="1" dirty="0"/>
              <a:t>სსიპ სამედიცინო და ფარმაცევტული საქმიანობის რეგულირების </a:t>
            </a:r>
            <a:r>
              <a:rPr lang="ka-GE" sz="2500" i="1" dirty="0" smtClean="0"/>
              <a:t>სააგენტო).</a:t>
            </a:r>
          </a:p>
          <a:p>
            <a:pPr marL="0" indent="0">
              <a:lnSpc>
                <a:spcPct val="120000"/>
              </a:lnSpc>
              <a:buNone/>
            </a:pPr>
            <a:endParaRPr lang="ka-GE" sz="2500" b="1" dirty="0" smtClean="0"/>
          </a:p>
          <a:p>
            <a:pPr marL="0" indent="0">
              <a:buNone/>
            </a:pPr>
            <a:r>
              <a:rPr lang="ka-GE" sz="2500" dirty="0" smtClean="0"/>
              <a:t>ბიზნეს </a:t>
            </a:r>
            <a:r>
              <a:rPr lang="ka-GE" sz="2500" dirty="0"/>
              <a:t>პროცესის მოსამზადებლად განხორციელდა შემდეგი ღონისძიებები:</a:t>
            </a:r>
          </a:p>
          <a:p>
            <a:pPr marL="457200" indent="-457200">
              <a:buAutoNum type="arabicPeriod"/>
            </a:pPr>
            <a:r>
              <a:rPr lang="ka-GE" sz="2500" dirty="0"/>
              <a:t>შემოწმების პროცესში ჩართულ სახელმწიფო უწყებებთან მთელი საქართველოს მასშტაბით განხორციელდა საინფორმაციო შეხვედრა;</a:t>
            </a:r>
          </a:p>
          <a:p>
            <a:pPr marL="457200" indent="-457200">
              <a:buAutoNum type="arabicPeriod"/>
            </a:pPr>
            <a:r>
              <a:rPr lang="ka-GE" sz="2500" dirty="0"/>
              <a:t>ზედამხედველობის განმახორციელებელი პირებისათვის მომზადდა ინსპექტირების კითხვარის შევსების სახელმძღვანელო;</a:t>
            </a:r>
          </a:p>
          <a:p>
            <a:pPr marL="457200" indent="-457200">
              <a:buAutoNum type="arabicPeriod"/>
            </a:pPr>
            <a:r>
              <a:rPr lang="ka-GE" sz="2500" dirty="0"/>
              <a:t>ბიზნესის წარმომადგენლებისთვის შემუშავდა  ელექტრონულ სისტემაში რეგისტრაციის ინსტრუქცია და ვიდეოინსტრუქცია;</a:t>
            </a:r>
          </a:p>
          <a:p>
            <a:pPr marL="457200" indent="-457200">
              <a:buAutoNum type="arabicPeriod"/>
            </a:pPr>
            <a:r>
              <a:rPr lang="ka-GE" sz="2500" dirty="0"/>
              <a:t>ყველა აუცილებელი ინფორმაცია (რეკომენდაციები;ხშირად დასმული კითხვები; ინსტრუქციები) განთავსდა ერთ სივრცეში</a:t>
            </a:r>
            <a:r>
              <a:rPr lang="ka-GE" sz="2500" dirty="0" smtClean="0"/>
              <a:t>;</a:t>
            </a:r>
          </a:p>
          <a:p>
            <a:pPr marL="0" lvl="0" indent="0">
              <a:buNone/>
            </a:pPr>
            <a:endParaRPr lang="ka-GE" sz="2500" dirty="0" smtClean="0"/>
          </a:p>
          <a:p>
            <a:pPr marL="1097280" lvl="0" indent="0">
              <a:spcBef>
                <a:spcPts val="600"/>
              </a:spcBef>
              <a:buNone/>
            </a:pPr>
            <a:r>
              <a:rPr lang="ka-GE" sz="2500" dirty="0"/>
              <a:t> </a:t>
            </a:r>
            <a:r>
              <a:rPr lang="ka-GE" sz="2500" dirty="0" smtClean="0"/>
              <a:t>                     დამატებით </a:t>
            </a:r>
            <a:r>
              <a:rPr lang="ka-GE" sz="2500" dirty="0"/>
              <a:t>შემუშავდა რეკომენდაციები სხვადასხვა სექტორებისთვის:  </a:t>
            </a:r>
            <a:r>
              <a:rPr lang="ka-GE" sz="2500" b="1" dirty="0" smtClean="0">
                <a:solidFill>
                  <a:schemeClr val="accent1">
                    <a:lumMod val="50000"/>
                  </a:schemeClr>
                </a:solidFill>
              </a:rPr>
              <a:t>1) სილამაზის სალონები </a:t>
            </a:r>
          </a:p>
          <a:p>
            <a:pPr marL="1097280" lvl="0" indent="0">
              <a:spcBef>
                <a:spcPts val="600"/>
              </a:spcBef>
              <a:buNone/>
            </a:pPr>
            <a:r>
              <a:rPr lang="ka-GE" sz="2500" b="1" dirty="0" smtClean="0">
                <a:solidFill>
                  <a:schemeClr val="accent1">
                    <a:lumMod val="50000"/>
                  </a:schemeClr>
                </a:solidFill>
              </a:rPr>
              <a:t>				2) ავტოსერვისების საქმიანობები 3) საცალო/საბითუმო ვაჭრობა  4) მოლების </a:t>
            </a:r>
            <a:r>
              <a:rPr lang="ka-GE" sz="2500" b="1" dirty="0">
                <a:solidFill>
                  <a:schemeClr val="accent1">
                    <a:lumMod val="50000"/>
                  </a:schemeClr>
                </a:solidFill>
              </a:rPr>
              <a:t>საქმიანობა</a:t>
            </a:r>
            <a:endParaRPr lang="en-US" sz="25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</a:pPr>
            <a:endParaRPr lang="ka-GE" dirty="0" smtClean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263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8146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Sylfaen" panose="010A0502050306030303" pitchFamily="18" charset="0"/>
              </a:rPr>
              <a:t>2020 </a:t>
            </a:r>
            <a:r>
              <a:rPr lang="ka-GE" dirty="0">
                <a:solidFill>
                  <a:schemeClr val="bg2">
                    <a:lumMod val="50000"/>
                  </a:schemeClr>
                </a:solidFill>
                <a:latin typeface="Sylfaen" panose="010A0502050306030303" pitchFamily="18" charset="0"/>
              </a:rPr>
              <a:t>წლის </a:t>
            </a:r>
            <a:r>
              <a:rPr lang="ka-GE" dirty="0" smtClean="0">
                <a:solidFill>
                  <a:schemeClr val="bg2">
                    <a:lumMod val="50000"/>
                  </a:schemeClr>
                </a:solidFill>
                <a:latin typeface="Sylfaen" panose="010A0502050306030303" pitchFamily="18" charset="0"/>
              </a:rPr>
              <a:t>1-7 მაისი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908" y="1390943"/>
            <a:ext cx="6360899" cy="5467057"/>
          </a:xfrm>
        </p:spPr>
        <p:txBody>
          <a:bodyPr>
            <a:normAutofit fontScale="92500" lnSpcReduction="20000"/>
          </a:bodyPr>
          <a:lstStyle/>
          <a:p>
            <a:pPr algn="just"/>
            <a:endParaRPr lang="ka-GE" dirty="0"/>
          </a:p>
          <a:p>
            <a:pPr marL="0" indent="0">
              <a:buNone/>
            </a:pPr>
            <a:r>
              <a:rPr lang="ka-GE" dirty="0" smtClean="0">
                <a:solidFill>
                  <a:schemeClr val="accent6">
                    <a:lumMod val="75000"/>
                  </a:schemeClr>
                </a:solidFill>
              </a:rPr>
              <a:t>1-7 მაისს </a:t>
            </a:r>
            <a:r>
              <a:rPr lang="ka-GE" dirty="0" smtClean="0"/>
              <a:t>მთელი საქართველოს მასშტაბით ჯამში შემოწმდა </a:t>
            </a:r>
            <a:r>
              <a:rPr lang="ka-GE" dirty="0">
                <a:solidFill>
                  <a:schemeClr val="accent6">
                    <a:lumMod val="75000"/>
                  </a:schemeClr>
                </a:solidFill>
              </a:rPr>
              <a:t>7339</a:t>
            </a:r>
            <a:r>
              <a:rPr lang="ka-GE" dirty="0"/>
              <a:t> </a:t>
            </a:r>
            <a:r>
              <a:rPr lang="ka-GE" dirty="0" smtClean="0"/>
              <a:t>ობიექტი: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  </a:t>
            </a:r>
            <a:r>
              <a:rPr lang="ka-GE" dirty="0"/>
              <a:t>მოთხოვნები დააკმაყოფილა 2401</a:t>
            </a:r>
            <a:r>
              <a:rPr lang="ka-GE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/>
              <a:t> </a:t>
            </a:r>
            <a:r>
              <a:rPr lang="ka-GE" dirty="0" smtClean="0"/>
              <a:t>  ვერ </a:t>
            </a:r>
            <a:r>
              <a:rPr lang="ka-GE" dirty="0"/>
              <a:t>დააკმაყოფილა </a:t>
            </a:r>
            <a:r>
              <a:rPr lang="ka-GE" dirty="0" smtClean="0"/>
              <a:t>1854;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/>
              <a:t> </a:t>
            </a:r>
            <a:r>
              <a:rPr lang="ka-GE" dirty="0" smtClean="0"/>
              <a:t>  არ </a:t>
            </a:r>
            <a:r>
              <a:rPr lang="ka-GE" dirty="0"/>
              <a:t>დაგვხვდა მზად 3084 </a:t>
            </a:r>
            <a:r>
              <a:rPr lang="ka-GE" dirty="0" smtClean="0"/>
              <a:t>ობიექტი;</a:t>
            </a:r>
            <a:endParaRPr lang="ka-GE" dirty="0"/>
          </a:p>
          <a:p>
            <a:pPr marL="0" indent="0">
              <a:buNone/>
            </a:pPr>
            <a:r>
              <a:rPr lang="ka-GE" dirty="0" smtClean="0"/>
              <a:t>07 </a:t>
            </a:r>
            <a:r>
              <a:rPr lang="ka-GE" dirty="0"/>
              <a:t>მაისის  21 საათის მონაცემებით, ეკონომიკური საქმიანობის აღდგენის მოთხოვნით, ჯანდაცვის სამინისტროში დარეგისტრირებულია </a:t>
            </a:r>
            <a:r>
              <a:rPr lang="ka-GE" dirty="0" smtClean="0"/>
              <a:t>12 551 </a:t>
            </a:r>
            <a:r>
              <a:rPr lang="ka-GE" dirty="0"/>
              <a:t>კომპანია</a:t>
            </a:r>
            <a:r>
              <a:rPr lang="ka-GE" dirty="0" smtClean="0"/>
              <a:t>.</a:t>
            </a:r>
          </a:p>
          <a:p>
            <a:pPr marL="0" lvl="0" indent="0">
              <a:buNone/>
            </a:pPr>
            <a:r>
              <a:rPr lang="ka-GE" b="1" dirty="0">
                <a:solidFill>
                  <a:schemeClr val="accent6">
                    <a:lumMod val="75000"/>
                  </a:schemeClr>
                </a:solidFill>
              </a:rPr>
              <a:t>შედეგები ცხადყოფს, რომ ეტაპობრივად დაანონსებული ბიზნესის გახსნის პროცესი რომ იყოს მდგრადი, საჭიროა აქტიური საინფორმაციო კამპანია ბიზნესის და მოსხლეობის ინფორმირებისათვის. 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endParaRPr lang="en-US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6757531"/>
              </p:ext>
            </p:extLst>
          </p:nvPr>
        </p:nvGraphicFramePr>
        <p:xfrm>
          <a:off x="6578405" y="2093976"/>
          <a:ext cx="5486400" cy="4485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2653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10" y="685800"/>
            <a:ext cx="9615762" cy="5320145"/>
          </a:xfrm>
          <a:prstGeom prst="rect">
            <a:avLst/>
          </a:prstGeom>
          <a:solidFill>
            <a:srgbClr val="009999"/>
          </a:solidFill>
        </p:spPr>
      </p:pic>
    </p:spTree>
    <p:extLst>
      <p:ext uri="{BB962C8B-B14F-4D97-AF65-F5344CB8AC3E}">
        <p14:creationId xmlns:p14="http://schemas.microsoft.com/office/powerpoint/2010/main" val="2851918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230</TotalTime>
  <Words>409</Words>
  <Application>Microsoft Office PowerPoint</Application>
  <PresentationFormat>Custom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Parallax</vt:lpstr>
      <vt:lpstr>სამუშაო ადგილებზე ახალი კორონავირუსით  (SARS-COV-2) გამოწვეული ინფექციის  (COVID-19) გავრცელების პრენეციული ღონისძიებები</vt:lpstr>
      <vt:lpstr>2020 წლის 24 მარტი-4 აპრილი</vt:lpstr>
      <vt:lpstr>2020 წლის 6-27 აპრილი</vt:lpstr>
      <vt:lpstr>2020 წლის 27 აპრილი-1 მაისი</vt:lpstr>
      <vt:lpstr>2020 წლის 1-7 მაისი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სამუშაო ადგილებზე ახალი კორონავირუსით (SARS-CoV-2) გამოწვეული ინფექციის (COVID-19) გავრცელების პრევენციული ღონისძიებები</dc:title>
  <dc:creator>Shorena Kubaneishvili</dc:creator>
  <cp:lastModifiedBy>Tamar Barkalaia</cp:lastModifiedBy>
  <cp:revision>20</cp:revision>
  <dcterms:created xsi:type="dcterms:W3CDTF">2020-05-09T09:08:29Z</dcterms:created>
  <dcterms:modified xsi:type="dcterms:W3CDTF">2020-05-11T08:48:08Z</dcterms:modified>
</cp:coreProperties>
</file>